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0" r:id="rId5"/>
    <p:sldId id="258" r:id="rId6"/>
    <p:sldId id="265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DBA3-8BFF-7120-D957-022C8A58E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3BFF-1890-16E2-E0D1-D06E7DF77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4BE84-DF8A-A86B-6B9C-8B8F5DEB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66B9A-6359-7F31-C7FE-DCE8D08BB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61542-791B-FC59-3DDD-296F8D221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037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9711-04BE-BBF2-612A-F3D80A9B2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C7660-068C-7901-F7A6-21A1B9D69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F538C-04D2-AE65-8BFD-0822E3AE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DFE9E-FD6C-C009-B24B-578F934F9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B4235-8C92-FCEA-33CB-EB86E4B4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94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A6B0A7-2C8D-47E0-FA41-40B621B61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F81F7-1C22-DF65-8D10-851211B25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D1E0B-B34E-0CC1-0592-5493F8F9B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18F55-9E3E-44D6-BFAC-BBA97EA8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BCDDC-5E5B-5B04-E9F2-236BE7D2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111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FD3C2-EB33-C30A-25B4-D7D908AC1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C9E65-077E-39CB-C2D9-E2715F888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47A02-4A24-4CB9-F092-4795CFF13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C692E-3C5E-5E0B-034F-20BCBC9DE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36668-26BA-1595-C0AA-0DA6A7E1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295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098BB-267A-8C9E-67A1-F391B7BFB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3B09-E0C2-029B-1BE0-45D773078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1DD7B-2FFF-AD3B-0A6F-A317FB6F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2C222-772E-A41C-22E4-B622004FE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E09CF-8060-551C-7EC4-83EF3893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38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372C-1B7E-6A7F-E092-13277BB13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BBFF3-EC9F-E677-FB3B-D4950E24E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19355-768F-C441-2F84-54782CB42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4BFBB-08AE-C832-7BC2-45A25BFC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8C7F2-F77C-79E0-900F-558A4C628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6010B-3CB0-8D08-90C5-C6BF9810C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100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47CD1-D92A-35E9-9B21-9805E329E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5D9C5-798C-4C72-83C3-F99D561EF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3E00B-7D52-68BF-EB6C-A276A12A8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E7C12B-B256-86FB-51AE-9D86974CE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3BFC55-B22D-5F34-20E7-50AF0FD278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929E6A-9AB0-2D82-A06B-A51ECE078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C677F6-CF7F-412F-5F34-33EA7899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66E7E5-3BC3-0CAD-7B64-626C04CA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215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53E19-F9C5-68BC-59EF-3B771418A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5112C-5DC1-7C4B-F63A-EC519BE0A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A3293-DC68-116C-DF04-27CBD6BA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99CFB9-39ED-B463-581E-E24A6EB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4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883B37-689A-C197-6534-0D8467D0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391F68-8A4C-B3A5-31F9-BDF8C34A4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5A41E-6C15-2C08-DF35-3E9A52AE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744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52499-26FF-DA5A-3B40-CD1A5FED3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058B8-2F60-570E-320B-859C92F43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07A16-BFEF-07FE-574C-C49F56CD8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3B50ED-4821-B932-6CD9-CF39D3A57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7CE01-16FA-6376-9DDF-C387CB96C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B4728-6563-B45E-6D9A-2EF9F2D8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466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55C4-32E2-D7D7-8217-99818BFF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FC8CE0-E4FD-D7C1-D0BE-893E712CB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C7D70-391A-26F4-7283-C061BBAE3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F2FA1-354A-453C-D618-EE39D1AF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DE526-FE42-BE03-4679-B274EF247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6EAB8-B837-61BE-17D8-BC86BE64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612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01E701-6D12-4F55-93DC-9A8AAC3CF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0283A-3DE1-EE99-D3CF-FD76CF430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32922-85E9-FDA2-ADD4-47636C8D8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02D0C-0A51-447C-9722-9456B9767153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0C9C0-9F56-F91E-902F-732EB3B8B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0CEF2-58E3-5154-F47F-5FE8C15C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373A0-B815-4474-81BC-B5BBC3339B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308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A1F4F-5C3E-23EC-9318-B54248E5F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>
                <a:latin typeface="Arial Rounded MT Bold" panose="020F0704030504030204" pitchFamily="34" charset="0"/>
              </a:rPr>
              <a:t>CARE4Mind Conceptual Frameworks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F92A0-F492-1EC7-FE96-3A78675F6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dirty="0"/>
          </a:p>
          <a:p>
            <a:endParaRPr lang="en-CA" dirty="0"/>
          </a:p>
          <a:p>
            <a:r>
              <a:rPr lang="en-CA" dirty="0">
                <a:latin typeface="Abadi" panose="020B0604020104020204" pitchFamily="34" charset="0"/>
              </a:rPr>
              <a:t>Javed Mostafa</a:t>
            </a:r>
          </a:p>
          <a:p>
            <a:r>
              <a:rPr lang="en-CA" dirty="0">
                <a:latin typeface="Abadi" panose="020B0604020104020204" pitchFamily="34" charset="0"/>
              </a:rPr>
              <a:t>November 1</a:t>
            </a:r>
            <a:r>
              <a:rPr lang="en-CA" baseline="30000" dirty="0">
                <a:latin typeface="Abadi" panose="020B0604020104020204" pitchFamily="34" charset="0"/>
              </a:rPr>
              <a:t>st</a:t>
            </a:r>
            <a:r>
              <a:rPr lang="en-CA" dirty="0">
                <a:latin typeface="Abadi" panose="020B0604020104020204" pitchFamily="34" charset="0"/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124244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D9019-594B-466B-A95E-F542546C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dirty="0">
                <a:latin typeface="Abadi" panose="020B0604020104020204" pitchFamily="34" charset="0"/>
              </a:rPr>
              <a:t>Data and AI for Care: Need to be Multi-faceted and Multi-layered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377BB-0B96-9A83-E54D-8B8C47DF4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/>
              <a:t>Healthcare traditionally has been </a:t>
            </a:r>
            <a:r>
              <a:rPr lang="en-CA" u="sng" dirty="0"/>
              <a:t>highly top-down and centralized</a:t>
            </a:r>
            <a:r>
              <a:rPr lang="en-CA" dirty="0"/>
              <a:t>: anchored primarily on the providers’ setting, i.e., where doctors, nurses, and social workers work</a:t>
            </a:r>
          </a:p>
          <a:p>
            <a:endParaRPr lang="en-CA" dirty="0"/>
          </a:p>
          <a:p>
            <a:r>
              <a:rPr lang="en-CA" dirty="0"/>
              <a:t>Information systems today are </a:t>
            </a:r>
            <a:r>
              <a:rPr lang="en-CA" u="sng" dirty="0"/>
              <a:t>monolithic</a:t>
            </a:r>
            <a:r>
              <a:rPr lang="en-CA" dirty="0"/>
              <a:t>, </a:t>
            </a:r>
            <a:r>
              <a:rPr lang="en-CA" u="sng" dirty="0"/>
              <a:t>centrally controlled</a:t>
            </a:r>
            <a:r>
              <a:rPr lang="en-CA" dirty="0"/>
              <a:t>, and mainly provider- and health administrator-facing</a:t>
            </a:r>
          </a:p>
          <a:p>
            <a:endParaRPr lang="en-CA" dirty="0"/>
          </a:p>
          <a:p>
            <a:r>
              <a:rPr lang="en-CA" dirty="0"/>
              <a:t>Effective mental health demands a </a:t>
            </a:r>
            <a:r>
              <a:rPr lang="en-CA" u="sng" dirty="0"/>
              <a:t>multi-layered approach</a:t>
            </a:r>
            <a:r>
              <a:rPr lang="en-CA" dirty="0"/>
              <a:t>, recognizing the patient, family members, community social support organizations, and partner vendors (e.g., gyms, groceries, work-places, other specialist providers or ancillary health services) as critical stake holders in the care delivery ecosystem </a:t>
            </a:r>
          </a:p>
          <a:p>
            <a:endParaRPr lang="en-CA" dirty="0"/>
          </a:p>
          <a:p>
            <a:r>
              <a:rPr lang="en-CA" dirty="0"/>
              <a:t>The AI and data systems need to be </a:t>
            </a:r>
            <a:r>
              <a:rPr lang="en-CA" u="sng" dirty="0"/>
              <a:t>multi-faceted</a:t>
            </a:r>
            <a:r>
              <a:rPr lang="en-CA" dirty="0"/>
              <a:t>, incorporating aggregation, management, and manipulation tools that cover clinical, biological, family, community, and environmental data </a:t>
            </a:r>
          </a:p>
        </p:txBody>
      </p:sp>
    </p:spTree>
    <p:extLst>
      <p:ext uri="{BB962C8B-B14F-4D97-AF65-F5344CB8AC3E}">
        <p14:creationId xmlns:p14="http://schemas.microsoft.com/office/powerpoint/2010/main" val="417315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8D81E-D89C-C56B-6BEF-5FB41C084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>
                <a:latin typeface="Abadi" panose="020B0604020104020204" pitchFamily="34" charset="0"/>
              </a:rPr>
              <a:t>Two Conceptual Frameworks: Systems level and Operational (services) level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82D39-DE67-1E87-3AF0-EB2CCCCD2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/>
              <a:t>For the </a:t>
            </a:r>
            <a:r>
              <a:rPr lang="en-CA" u="sng" dirty="0"/>
              <a:t>systems level</a:t>
            </a:r>
            <a:r>
              <a:rPr lang="en-CA" dirty="0"/>
              <a:t> we will need to expand beyond today’s Electronic Health Record platforms that focus on clinical data elements and tend to be primarily provider- and administrator-facing; the framework</a:t>
            </a:r>
          </a:p>
          <a:p>
            <a:pPr lvl="1"/>
            <a:r>
              <a:rPr lang="en-CA" dirty="0"/>
              <a:t>Must incorporate social-determinants of health data</a:t>
            </a:r>
          </a:p>
          <a:p>
            <a:pPr lvl="1"/>
            <a:endParaRPr lang="en-CA" dirty="0"/>
          </a:p>
          <a:p>
            <a:r>
              <a:rPr lang="en-CA" dirty="0"/>
              <a:t>For the </a:t>
            </a:r>
            <a:r>
              <a:rPr lang="en-CA" u="sng" dirty="0"/>
              <a:t>operational level</a:t>
            </a:r>
            <a:r>
              <a:rPr lang="en-CA" dirty="0"/>
              <a:t> framework, which is concerned with design, deployment, ongoing operations, and long-term sustainability we must engage all the key stakeholders; the framework must follow:</a:t>
            </a:r>
          </a:p>
          <a:p>
            <a:pPr lvl="1"/>
            <a:r>
              <a:rPr lang="en-CA" dirty="0"/>
              <a:t>User-centered design and refinement</a:t>
            </a:r>
          </a:p>
          <a:p>
            <a:pPr lvl="1"/>
            <a:r>
              <a:rPr lang="en-CA" dirty="0"/>
              <a:t>Inclusion, equity, transparency, explainability, and fairness</a:t>
            </a:r>
          </a:p>
          <a:p>
            <a:pPr lvl="1"/>
            <a:r>
              <a:rPr lang="en-CA" dirty="0"/>
              <a:t>Long-term sustainability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5099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92DC-60BC-9553-68D9-87E6FC9D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66" y="111256"/>
            <a:ext cx="11185634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dirty="0">
                <a:latin typeface="Abadi" panose="020B0604020104020204" pitchFamily="34" charset="0"/>
              </a:rPr>
              <a:t>A Multi-layered View of Mental Health Contexts</a:t>
            </a:r>
          </a:p>
        </p:txBody>
      </p:sp>
      <p:sp>
        <p:nvSpPr>
          <p:cNvPr id="71" name="Arc 70">
            <a:extLst>
              <a:ext uri="{FF2B5EF4-FFF2-40B4-BE49-F238E27FC236}">
                <a16:creationId xmlns:a16="http://schemas.microsoft.com/office/drawing/2014/main" id="{C858BEF2-6B8F-9A9A-C216-7CBCC3E26B47}"/>
              </a:ext>
            </a:extLst>
          </p:cNvPr>
          <p:cNvSpPr/>
          <p:nvPr/>
        </p:nvSpPr>
        <p:spPr>
          <a:xfrm>
            <a:off x="3251441" y="3479221"/>
            <a:ext cx="2645723" cy="998313"/>
          </a:xfrm>
          <a:prstGeom prst="arc">
            <a:avLst>
              <a:gd name="adj1" fmla="val 13926900"/>
              <a:gd name="adj2" fmla="val 21206295"/>
            </a:avLst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8B9840B5-4089-E7DE-CE86-9F659E98AF52}"/>
              </a:ext>
            </a:extLst>
          </p:cNvPr>
          <p:cNvSpPr/>
          <p:nvPr/>
        </p:nvSpPr>
        <p:spPr>
          <a:xfrm>
            <a:off x="1252261" y="4880478"/>
            <a:ext cx="2645723" cy="998313"/>
          </a:xfrm>
          <a:prstGeom prst="arc">
            <a:avLst>
              <a:gd name="adj1" fmla="val 13926900"/>
              <a:gd name="adj2" fmla="val 21206295"/>
            </a:avLst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4599A2A-8B7F-08BF-CFAE-EA76391038C6}"/>
              </a:ext>
            </a:extLst>
          </p:cNvPr>
          <p:cNvSpPr txBox="1"/>
          <p:nvPr/>
        </p:nvSpPr>
        <p:spPr>
          <a:xfrm>
            <a:off x="4361572" y="3537602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latin typeface="Abadi" panose="020B0604020104020204" pitchFamily="34" charset="0"/>
              </a:rPr>
              <a:t>Family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010ABC9-01EC-4933-122A-437D8066AC37}"/>
              </a:ext>
            </a:extLst>
          </p:cNvPr>
          <p:cNvSpPr txBox="1"/>
          <p:nvPr/>
        </p:nvSpPr>
        <p:spPr>
          <a:xfrm>
            <a:off x="2278545" y="4980845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latin typeface="Abadi" panose="020B0604020104020204" pitchFamily="34" charset="0"/>
              </a:rPr>
              <a:t>Self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259DA5E-44E1-6A7C-524A-57ECB6F3CF70}"/>
              </a:ext>
            </a:extLst>
          </p:cNvPr>
          <p:cNvSpPr txBox="1"/>
          <p:nvPr/>
        </p:nvSpPr>
        <p:spPr>
          <a:xfrm>
            <a:off x="4574302" y="1971735"/>
            <a:ext cx="535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latin typeface="Abadi" panose="020B0604020104020204" pitchFamily="34" charset="0"/>
              </a:rPr>
              <a:t>Community &amp; Environment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DDF3F1-BF43-60A0-7EA9-7F2484240E3E}"/>
              </a:ext>
            </a:extLst>
          </p:cNvPr>
          <p:cNvSpPr txBox="1"/>
          <p:nvPr/>
        </p:nvSpPr>
        <p:spPr>
          <a:xfrm>
            <a:off x="193315" y="5379635"/>
            <a:ext cx="1657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solidFill>
                  <a:schemeClr val="accent2">
                    <a:lumMod val="75000"/>
                  </a:schemeClr>
                </a:solidFill>
                <a:latin typeface="Abadi" panose="020B0604020104020204" pitchFamily="34" charset="0"/>
              </a:rPr>
              <a:t>Socio-demographic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2A7277-5186-0EDA-DB6B-32C497B30464}"/>
              </a:ext>
            </a:extLst>
          </p:cNvPr>
          <p:cNvSpPr txBox="1"/>
          <p:nvPr/>
        </p:nvSpPr>
        <p:spPr>
          <a:xfrm>
            <a:off x="2796636" y="5398312"/>
            <a:ext cx="1499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solidFill>
                  <a:schemeClr val="accent2">
                    <a:lumMod val="75000"/>
                  </a:schemeClr>
                </a:solidFill>
                <a:latin typeface="Abadi" panose="020B0604020104020204" pitchFamily="34" charset="0"/>
              </a:rPr>
              <a:t>Personality Traits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B7445E-EB38-156E-E09A-9CF40522CFD6}"/>
              </a:ext>
            </a:extLst>
          </p:cNvPr>
          <p:cNvSpPr txBox="1"/>
          <p:nvPr/>
        </p:nvSpPr>
        <p:spPr>
          <a:xfrm>
            <a:off x="5442007" y="5379635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solidFill>
                  <a:schemeClr val="accent2">
                    <a:lumMod val="75000"/>
                  </a:schemeClr>
                </a:solidFill>
                <a:latin typeface="Abadi" panose="020B0604020104020204" pitchFamily="34" charset="0"/>
              </a:rPr>
              <a:t>Identity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3BFE8C-76F8-D3ED-B3C9-23F36313644B}"/>
              </a:ext>
            </a:extLst>
          </p:cNvPr>
          <p:cNvSpPr txBox="1"/>
          <p:nvPr/>
        </p:nvSpPr>
        <p:spPr>
          <a:xfrm>
            <a:off x="7216931" y="5398312"/>
            <a:ext cx="1685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solidFill>
                  <a:schemeClr val="accent2">
                    <a:lumMod val="75000"/>
                  </a:schemeClr>
                </a:solidFill>
                <a:latin typeface="Abadi" panose="020B0604020104020204" pitchFamily="34" charset="0"/>
              </a:rPr>
              <a:t>Trauma &amp; Adversity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564FD7-7813-CFB0-A97A-E7C33F30F08D}"/>
              </a:ext>
            </a:extLst>
          </p:cNvPr>
          <p:cNvSpPr txBox="1"/>
          <p:nvPr/>
        </p:nvSpPr>
        <p:spPr>
          <a:xfrm>
            <a:off x="9976425" y="5379635"/>
            <a:ext cx="2244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accent2">
                    <a:lumMod val="75000"/>
                  </a:schemeClr>
                </a:solidFill>
                <a:latin typeface="Abadi" panose="020B0604020104020204" pitchFamily="34" charset="0"/>
              </a:rPr>
              <a:t>Physical &amp; Psychological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75470C-9ABC-A872-2D62-D20B96FE9BF5}"/>
              </a:ext>
            </a:extLst>
          </p:cNvPr>
          <p:cNvSpPr txBox="1"/>
          <p:nvPr/>
        </p:nvSpPr>
        <p:spPr>
          <a:xfrm>
            <a:off x="193315" y="4018846"/>
            <a:ext cx="1457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solidFill>
                  <a:schemeClr val="accent1">
                    <a:lumMod val="75000"/>
                  </a:schemeClr>
                </a:solidFill>
                <a:latin typeface="Abadi" panose="020B0604020104020204" pitchFamily="34" charset="0"/>
              </a:rPr>
              <a:t>Family Dynamics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8CD89-7254-0556-3E56-AE1265816EBC}"/>
              </a:ext>
            </a:extLst>
          </p:cNvPr>
          <p:cNvSpPr txBox="1"/>
          <p:nvPr/>
        </p:nvSpPr>
        <p:spPr>
          <a:xfrm>
            <a:off x="5442007" y="3989941"/>
            <a:ext cx="2016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solidFill>
                  <a:schemeClr val="accent1">
                    <a:lumMod val="75000"/>
                  </a:schemeClr>
                </a:solidFill>
                <a:latin typeface="Abadi" panose="020B0604020104020204" pitchFamily="34" charset="0"/>
              </a:rPr>
              <a:t>Household Composition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BED953-C00F-379D-3637-B951C52B0F26}"/>
              </a:ext>
            </a:extLst>
          </p:cNvPr>
          <p:cNvSpPr txBox="1"/>
          <p:nvPr/>
        </p:nvSpPr>
        <p:spPr>
          <a:xfrm>
            <a:off x="2820681" y="4031968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solidFill>
                  <a:schemeClr val="accent1">
                    <a:lumMod val="75000"/>
                  </a:schemeClr>
                </a:solidFill>
                <a:latin typeface="Abadi" panose="020B0604020104020204" pitchFamily="34" charset="0"/>
              </a:rPr>
              <a:t>Family Structures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10D650-CFB4-E1C4-1FB1-DBDB623EFD8F}"/>
              </a:ext>
            </a:extLst>
          </p:cNvPr>
          <p:cNvSpPr txBox="1"/>
          <p:nvPr/>
        </p:nvSpPr>
        <p:spPr>
          <a:xfrm>
            <a:off x="193315" y="2605536"/>
            <a:ext cx="1835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accent6">
                    <a:lumMod val="50000"/>
                  </a:schemeClr>
                </a:solidFill>
                <a:latin typeface="Abadi" panose="020B0604020104020204" pitchFamily="34" charset="0"/>
              </a:rPr>
              <a:t>Geographic and Physical </a:t>
            </a:r>
          </a:p>
          <a:p>
            <a:r>
              <a:rPr lang="en-CA" sz="1200" dirty="0">
                <a:solidFill>
                  <a:schemeClr val="accent6">
                    <a:lumMod val="50000"/>
                  </a:schemeClr>
                </a:solidFill>
                <a:latin typeface="Abadi" panose="020B0604020104020204" pitchFamily="34" charset="0"/>
              </a:rPr>
              <a:t>Environment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D443D1-2EC0-15D3-AF27-C1A8D1F9A6EF}"/>
              </a:ext>
            </a:extLst>
          </p:cNvPr>
          <p:cNvSpPr txBox="1"/>
          <p:nvPr/>
        </p:nvSpPr>
        <p:spPr>
          <a:xfrm>
            <a:off x="2787327" y="2597502"/>
            <a:ext cx="1641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solidFill>
                  <a:schemeClr val="accent6">
                    <a:lumMod val="50000"/>
                  </a:schemeClr>
                </a:solidFill>
                <a:latin typeface="Abadi" panose="020B0604020104020204" pitchFamily="34" charset="0"/>
              </a:rPr>
              <a:t>Social Environment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93108F-1FA4-4802-16E1-12983E68AA93}"/>
              </a:ext>
            </a:extLst>
          </p:cNvPr>
          <p:cNvSpPr txBox="1"/>
          <p:nvPr/>
        </p:nvSpPr>
        <p:spPr>
          <a:xfrm>
            <a:off x="5494727" y="2576673"/>
            <a:ext cx="1722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accent6">
                    <a:lumMod val="50000"/>
                  </a:schemeClr>
                </a:solidFill>
                <a:latin typeface="Abadi" panose="020B0604020104020204" pitchFamily="34" charset="0"/>
              </a:rPr>
              <a:t>Systems &amp; Services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84FDB4B-E496-DAA4-750B-6176847A86E8}"/>
              </a:ext>
            </a:extLst>
          </p:cNvPr>
          <p:cNvSpPr/>
          <p:nvPr/>
        </p:nvSpPr>
        <p:spPr>
          <a:xfrm>
            <a:off x="4854144" y="1709664"/>
            <a:ext cx="2645723" cy="998313"/>
          </a:xfrm>
          <a:prstGeom prst="arc">
            <a:avLst>
              <a:gd name="adj1" fmla="val 13926900"/>
              <a:gd name="adj2" fmla="val 21206295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015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92DC-60BC-9553-68D9-87E6FC9D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261" y="-28767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CA" sz="3200" dirty="0">
                <a:latin typeface="Abadi" panose="020B0604020104020204" pitchFamily="34" charset="0"/>
              </a:rPr>
              <a:t>Multi-layered View of Healthcare Data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1828EDC-FFB3-93D2-0BBB-3353CF8BD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144" y="758344"/>
            <a:ext cx="8383712" cy="609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88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5A195-8DEE-09FF-F78B-1C5EF9C33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>
                <a:latin typeface="Abadi" panose="020B0604020104020204" pitchFamily="34" charset="0"/>
              </a:rPr>
              <a:t>Systems Framework: From multi-layered contexts to multi-faceted data and AI systems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8DE856-2DE2-D839-A47F-F183C1277280}"/>
              </a:ext>
            </a:extLst>
          </p:cNvPr>
          <p:cNvSpPr/>
          <p:nvPr/>
        </p:nvSpPr>
        <p:spPr>
          <a:xfrm>
            <a:off x="2559470" y="3488907"/>
            <a:ext cx="1678329" cy="3819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188089-D536-880B-353E-C01524ED3492}"/>
              </a:ext>
            </a:extLst>
          </p:cNvPr>
          <p:cNvSpPr/>
          <p:nvPr/>
        </p:nvSpPr>
        <p:spPr>
          <a:xfrm>
            <a:off x="345176" y="3514378"/>
            <a:ext cx="1678329" cy="38196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271F80-42B9-C6B2-4F33-964AF2BE36E0}"/>
              </a:ext>
            </a:extLst>
          </p:cNvPr>
          <p:cNvSpPr txBox="1"/>
          <p:nvPr/>
        </p:nvSpPr>
        <p:spPr>
          <a:xfrm>
            <a:off x="3116998" y="3542604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>
                <a:latin typeface="Abadi" panose="020B0604020104020204" pitchFamily="34" charset="0"/>
              </a:rPr>
              <a:t>Self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BA4A0C-1696-ACC4-7CA1-75C40407E611}"/>
              </a:ext>
            </a:extLst>
          </p:cNvPr>
          <p:cNvSpPr txBox="1"/>
          <p:nvPr/>
        </p:nvSpPr>
        <p:spPr>
          <a:xfrm>
            <a:off x="345176" y="3563095"/>
            <a:ext cx="19639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400" dirty="0">
                <a:latin typeface="Abadi" panose="020B0604020104020204" pitchFamily="34" charset="0"/>
              </a:rPr>
              <a:t>Clinical &amp; Biological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714387-6A74-8A3D-60F5-5246CC8BFBEA}"/>
              </a:ext>
            </a:extLst>
          </p:cNvPr>
          <p:cNvSpPr/>
          <p:nvPr/>
        </p:nvSpPr>
        <p:spPr>
          <a:xfrm>
            <a:off x="4848860" y="3514378"/>
            <a:ext cx="1678329" cy="3819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C94A61-8060-107E-306D-1814BE097343}"/>
              </a:ext>
            </a:extLst>
          </p:cNvPr>
          <p:cNvSpPr txBox="1"/>
          <p:nvPr/>
        </p:nvSpPr>
        <p:spPr>
          <a:xfrm>
            <a:off x="5255172" y="3551470"/>
            <a:ext cx="18077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>
                <a:latin typeface="Abadi" panose="020B0604020104020204" pitchFamily="34" charset="0"/>
              </a:rPr>
              <a:t>Family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58685-2CCC-C03D-423D-FD2CC2F5D673}"/>
              </a:ext>
            </a:extLst>
          </p:cNvPr>
          <p:cNvSpPr/>
          <p:nvPr/>
        </p:nvSpPr>
        <p:spPr>
          <a:xfrm>
            <a:off x="7138250" y="3514378"/>
            <a:ext cx="1678329" cy="3819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A4452-71B8-3664-A6E2-405EB1BB5788}"/>
              </a:ext>
            </a:extLst>
          </p:cNvPr>
          <p:cNvSpPr txBox="1"/>
          <p:nvPr/>
        </p:nvSpPr>
        <p:spPr>
          <a:xfrm>
            <a:off x="7399283" y="3461863"/>
            <a:ext cx="18760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200" dirty="0">
                <a:latin typeface="Abadi" panose="020B0604020104020204" pitchFamily="34" charset="0"/>
              </a:rPr>
              <a:t>Community &amp; Environment</a:t>
            </a:r>
          </a:p>
        </p:txBody>
      </p:sp>
      <p:sp>
        <p:nvSpPr>
          <p:cNvPr id="11" name="Plus Sign 10">
            <a:extLst>
              <a:ext uri="{FF2B5EF4-FFF2-40B4-BE49-F238E27FC236}">
                <a16:creationId xmlns:a16="http://schemas.microsoft.com/office/drawing/2014/main" id="{4769DD76-5ACC-0899-CCF9-14051F518C87}"/>
              </a:ext>
            </a:extLst>
          </p:cNvPr>
          <p:cNvSpPr/>
          <p:nvPr/>
        </p:nvSpPr>
        <p:spPr>
          <a:xfrm>
            <a:off x="2147802" y="3587116"/>
            <a:ext cx="210207" cy="236483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lus Sign 11">
            <a:extLst>
              <a:ext uri="{FF2B5EF4-FFF2-40B4-BE49-F238E27FC236}">
                <a16:creationId xmlns:a16="http://schemas.microsoft.com/office/drawing/2014/main" id="{A18F4A1D-6D04-F296-A705-6DE05239C13D}"/>
              </a:ext>
            </a:extLst>
          </p:cNvPr>
          <p:cNvSpPr/>
          <p:nvPr/>
        </p:nvSpPr>
        <p:spPr>
          <a:xfrm>
            <a:off x="4433904" y="3587926"/>
            <a:ext cx="210207" cy="236483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Plus Sign 12">
            <a:extLst>
              <a:ext uri="{FF2B5EF4-FFF2-40B4-BE49-F238E27FC236}">
                <a16:creationId xmlns:a16="http://schemas.microsoft.com/office/drawing/2014/main" id="{45D16CCA-F9E5-CC52-0BA5-8F94430F8D8F}"/>
              </a:ext>
            </a:extLst>
          </p:cNvPr>
          <p:cNvSpPr/>
          <p:nvPr/>
        </p:nvSpPr>
        <p:spPr>
          <a:xfrm>
            <a:off x="6719966" y="3574453"/>
            <a:ext cx="210207" cy="236483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Equals 13">
            <a:extLst>
              <a:ext uri="{FF2B5EF4-FFF2-40B4-BE49-F238E27FC236}">
                <a16:creationId xmlns:a16="http://schemas.microsoft.com/office/drawing/2014/main" id="{874E1908-83E3-B7CF-E277-DFBF3FDF7A4A}"/>
              </a:ext>
            </a:extLst>
          </p:cNvPr>
          <p:cNvSpPr/>
          <p:nvPr/>
        </p:nvSpPr>
        <p:spPr>
          <a:xfrm>
            <a:off x="8954762" y="3574453"/>
            <a:ext cx="262758" cy="246993"/>
          </a:xfrm>
          <a:prstGeom prst="mathEqua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11EF846-F8E0-8DEB-D07E-5D8249CC17BB}"/>
              </a:ext>
            </a:extLst>
          </p:cNvPr>
          <p:cNvSpPr/>
          <p:nvPr/>
        </p:nvSpPr>
        <p:spPr>
          <a:xfrm>
            <a:off x="10442028" y="3514378"/>
            <a:ext cx="1345324" cy="3295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099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5A195-8DEE-09FF-F78B-1C5EF9C33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u="sng" dirty="0">
                <a:latin typeface="Abadi" panose="020B0604020104020204" pitchFamily="34" charset="0"/>
              </a:rPr>
              <a:t>Systems Framework</a:t>
            </a:r>
            <a:r>
              <a:rPr lang="en-CA" dirty="0">
                <a:latin typeface="Abadi" panose="020B0604020104020204" pitchFamily="34" charset="0"/>
              </a:rPr>
              <a:t>: Multi-faceted Data and AI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BA4A0C-1696-ACC4-7CA1-75C40407E611}"/>
              </a:ext>
            </a:extLst>
          </p:cNvPr>
          <p:cNvSpPr txBox="1"/>
          <p:nvPr/>
        </p:nvSpPr>
        <p:spPr>
          <a:xfrm>
            <a:off x="298359" y="2797957"/>
            <a:ext cx="1965869" cy="26161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100" dirty="0"/>
              <a:t>Medical history /  chart (MD)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A05992-4140-47DC-211B-4526FD3B84F8}"/>
              </a:ext>
            </a:extLst>
          </p:cNvPr>
          <p:cNvSpPr txBox="1"/>
          <p:nvPr/>
        </p:nvSpPr>
        <p:spPr>
          <a:xfrm>
            <a:off x="298359" y="3055195"/>
            <a:ext cx="1965869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400" dirty="0"/>
              <a:t>Clinical data (CD)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6CAB84-FD8F-9467-63BF-2A18398BFE71}"/>
              </a:ext>
            </a:extLst>
          </p:cNvPr>
          <p:cNvSpPr txBox="1"/>
          <p:nvPr/>
        </p:nvSpPr>
        <p:spPr>
          <a:xfrm>
            <a:off x="298358" y="3358600"/>
            <a:ext cx="1965870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Behavioral instruments (BD)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7A82B-BE33-6B9A-2674-50D9F0E8A5C2}"/>
              </a:ext>
            </a:extLst>
          </p:cNvPr>
          <p:cNvSpPr txBox="1"/>
          <p:nvPr/>
        </p:nvSpPr>
        <p:spPr>
          <a:xfrm>
            <a:off x="298357" y="3628592"/>
            <a:ext cx="1965870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Biological/genetic labs (LD)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B9273B-2B0C-214A-F802-C9A1AE35D6EF}"/>
              </a:ext>
            </a:extLst>
          </p:cNvPr>
          <p:cNvSpPr txBox="1"/>
          <p:nvPr/>
        </p:nvSpPr>
        <p:spPr>
          <a:xfrm>
            <a:off x="291828" y="3905591"/>
            <a:ext cx="1972400" cy="26161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100" dirty="0"/>
              <a:t>Imaging/neurological labs (ND)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4B66D7-D943-E953-F61D-9A33E6AFDE77}"/>
              </a:ext>
            </a:extLst>
          </p:cNvPr>
          <p:cNvSpPr txBox="1"/>
          <p:nvPr/>
        </p:nvSpPr>
        <p:spPr>
          <a:xfrm>
            <a:off x="291826" y="4163477"/>
            <a:ext cx="1972401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Educational status (EDD)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B0D1FA-2056-61DF-CA8E-5F3E7784B36F}"/>
              </a:ext>
            </a:extLst>
          </p:cNvPr>
          <p:cNvSpPr txBox="1"/>
          <p:nvPr/>
        </p:nvSpPr>
        <p:spPr>
          <a:xfrm>
            <a:off x="298359" y="4445168"/>
            <a:ext cx="1972400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Economic status (ECD)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3B2AAE-8D65-19E1-B5A1-FE982C065E8F}"/>
              </a:ext>
            </a:extLst>
          </p:cNvPr>
          <p:cNvSpPr txBox="1"/>
          <p:nvPr/>
        </p:nvSpPr>
        <p:spPr>
          <a:xfrm>
            <a:off x="298358" y="4718443"/>
            <a:ext cx="1972401" cy="253916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050" dirty="0"/>
              <a:t>Social Community Support (SCD)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ACC7DC-D6E9-2FA1-A07F-794E4C342E23}"/>
              </a:ext>
            </a:extLst>
          </p:cNvPr>
          <p:cNvSpPr txBox="1"/>
          <p:nvPr/>
        </p:nvSpPr>
        <p:spPr>
          <a:xfrm>
            <a:off x="298358" y="4972359"/>
            <a:ext cx="1972401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Transportation (TD)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E1E431-3108-FF4F-B698-AD8EAC21AA83}"/>
              </a:ext>
            </a:extLst>
          </p:cNvPr>
          <p:cNvSpPr txBox="1"/>
          <p:nvPr/>
        </p:nvSpPr>
        <p:spPr>
          <a:xfrm>
            <a:off x="298358" y="5248009"/>
            <a:ext cx="1972400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Food and nutrition (FND)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036A18-51CA-1637-3C4A-1C75BDF22924}"/>
              </a:ext>
            </a:extLst>
          </p:cNvPr>
          <p:cNvSpPr txBox="1"/>
          <p:nvPr/>
        </p:nvSpPr>
        <p:spPr>
          <a:xfrm>
            <a:off x="2338341" y="2785327"/>
            <a:ext cx="1972401" cy="1384995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100" dirty="0"/>
              <a:t>Biomedical/clinical Risk Factors</a:t>
            </a:r>
          </a:p>
          <a:p>
            <a:endParaRPr lang="en-CA" sz="1050" dirty="0"/>
          </a:p>
          <a:p>
            <a:endParaRPr lang="en-CA" sz="1050" dirty="0"/>
          </a:p>
          <a:p>
            <a:r>
              <a:rPr lang="en-CA" sz="1050" dirty="0"/>
              <a:t>Influence of medical, clinical, behavioral, biological, and neurological factors on the elevation of risk and vulnerabilities to mental illness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57DC41-8080-031E-4C69-244009B03D22}"/>
              </a:ext>
            </a:extLst>
          </p:cNvPr>
          <p:cNvSpPr txBox="1"/>
          <p:nvPr/>
        </p:nvSpPr>
        <p:spPr>
          <a:xfrm>
            <a:off x="6960504" y="2785327"/>
            <a:ext cx="1965870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Clinical Decision Support (CDS) for Providers</a:t>
            </a:r>
          </a:p>
          <a:p>
            <a:endParaRPr lang="en-CA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15F967-CD1E-6646-A683-1319841E2B05}"/>
              </a:ext>
            </a:extLst>
          </p:cNvPr>
          <p:cNvSpPr txBox="1"/>
          <p:nvPr/>
        </p:nvSpPr>
        <p:spPr>
          <a:xfrm>
            <a:off x="2347049" y="4201569"/>
            <a:ext cx="1963693" cy="132343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dirty="0"/>
              <a:t>Non-self (family, community, environment) Risk Factors </a:t>
            </a:r>
          </a:p>
          <a:p>
            <a:endParaRPr lang="en-CA" sz="1000" dirty="0"/>
          </a:p>
          <a:p>
            <a:endParaRPr lang="en-CA" sz="1000" dirty="0"/>
          </a:p>
          <a:p>
            <a:r>
              <a:rPr lang="en-CA" sz="1000" dirty="0"/>
              <a:t>Influence of family, social circle, community, and environment on the elevation of risks and vulnerabilities to mental illness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AF615DD-8706-8A3E-1BB8-F37A4AE82C9E}"/>
              </a:ext>
            </a:extLst>
          </p:cNvPr>
          <p:cNvSpPr txBox="1"/>
          <p:nvPr/>
        </p:nvSpPr>
        <p:spPr>
          <a:xfrm>
            <a:off x="291826" y="2360300"/>
            <a:ext cx="6076316" cy="40011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000" dirty="0"/>
              <a:t>Machine Learning to Establish Risks and Health Status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6446D7-1573-4158-EFED-08AC464CFC88}"/>
              </a:ext>
            </a:extLst>
          </p:cNvPr>
          <p:cNvSpPr txBox="1"/>
          <p:nvPr/>
        </p:nvSpPr>
        <p:spPr>
          <a:xfrm>
            <a:off x="4391387" y="2789076"/>
            <a:ext cx="1972401" cy="338554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Three Key Targets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36AB0DE-7BAE-50FD-30BE-FAE162CE46AB}"/>
              </a:ext>
            </a:extLst>
          </p:cNvPr>
          <p:cNvCxnSpPr/>
          <p:nvPr/>
        </p:nvCxnSpPr>
        <p:spPr>
          <a:xfrm>
            <a:off x="2347049" y="3055195"/>
            <a:ext cx="1972401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303CDE4-C3BA-29AE-9AF9-D0DF39B49C61}"/>
              </a:ext>
            </a:extLst>
          </p:cNvPr>
          <p:cNvCxnSpPr/>
          <p:nvPr/>
        </p:nvCxnSpPr>
        <p:spPr>
          <a:xfrm>
            <a:off x="2338341" y="4609675"/>
            <a:ext cx="1972401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6196E24-1CD2-004C-5743-52FDD83B65FC}"/>
              </a:ext>
            </a:extLst>
          </p:cNvPr>
          <p:cNvSpPr/>
          <p:nvPr/>
        </p:nvSpPr>
        <p:spPr>
          <a:xfrm>
            <a:off x="4391387" y="3136588"/>
            <a:ext cx="1965870" cy="739406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D79EACB-5CAD-7D18-C3C3-A3D2B7E05483}"/>
              </a:ext>
            </a:extLst>
          </p:cNvPr>
          <p:cNvSpPr/>
          <p:nvPr/>
        </p:nvSpPr>
        <p:spPr>
          <a:xfrm>
            <a:off x="4384855" y="3956421"/>
            <a:ext cx="1965870" cy="739406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6764455-F75D-EEB3-B142-1BB6AF1A5A14}"/>
              </a:ext>
            </a:extLst>
          </p:cNvPr>
          <p:cNvSpPr/>
          <p:nvPr/>
        </p:nvSpPr>
        <p:spPr>
          <a:xfrm>
            <a:off x="4384856" y="4785602"/>
            <a:ext cx="1965870" cy="739406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E1E57D0-00B4-9816-03D8-32B8343954F6}"/>
              </a:ext>
            </a:extLst>
          </p:cNvPr>
          <p:cNvSpPr txBox="1"/>
          <p:nvPr/>
        </p:nvSpPr>
        <p:spPr>
          <a:xfrm>
            <a:off x="4391387" y="3225077"/>
            <a:ext cx="24209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Clinical level anxiety and sustained stress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DAC2F6C-8E63-89BC-8036-FD56FFADDCF7}"/>
              </a:ext>
            </a:extLst>
          </p:cNvPr>
          <p:cNvSpPr txBox="1"/>
          <p:nvPr/>
        </p:nvSpPr>
        <p:spPr>
          <a:xfrm>
            <a:off x="4391387" y="4073845"/>
            <a:ext cx="15653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Depression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8E7D86E-BBFA-491D-1F7A-5A6F13F322DA}"/>
              </a:ext>
            </a:extLst>
          </p:cNvPr>
          <p:cNvSpPr txBox="1"/>
          <p:nvPr/>
        </p:nvSpPr>
        <p:spPr>
          <a:xfrm>
            <a:off x="4384855" y="4903951"/>
            <a:ext cx="19636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Addictive behavior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2447C87-0C99-90DA-7E5F-68C423AAE847}"/>
              </a:ext>
            </a:extLst>
          </p:cNvPr>
          <p:cNvSpPr txBox="1"/>
          <p:nvPr/>
        </p:nvSpPr>
        <p:spPr>
          <a:xfrm>
            <a:off x="6951884" y="2345457"/>
            <a:ext cx="4761054" cy="40011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000" dirty="0"/>
              <a:t>Machine Learning at the Intervention Level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5D99F4C-E509-EC8B-5F5E-84EB7CF02F67}"/>
              </a:ext>
            </a:extLst>
          </p:cNvPr>
          <p:cNvSpPr txBox="1"/>
          <p:nvPr/>
        </p:nvSpPr>
        <p:spPr>
          <a:xfrm>
            <a:off x="6958416" y="3483209"/>
            <a:ext cx="1965870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Tailored awareness, education, and motivation for patients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9AD3DB-E26E-9B5E-D861-9DBC788DD8ED}"/>
              </a:ext>
            </a:extLst>
          </p:cNvPr>
          <p:cNvSpPr txBox="1"/>
          <p:nvPr/>
        </p:nvSpPr>
        <p:spPr>
          <a:xfrm>
            <a:off x="6958416" y="4193989"/>
            <a:ext cx="1965870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Tailored awareness for community and social support personnel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A0519D3-8C17-B07A-DBDC-395A0FE5965F}"/>
              </a:ext>
            </a:extLst>
          </p:cNvPr>
          <p:cNvSpPr txBox="1"/>
          <p:nvPr/>
        </p:nvSpPr>
        <p:spPr>
          <a:xfrm>
            <a:off x="6958416" y="4887834"/>
            <a:ext cx="1965870" cy="738664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050" dirty="0"/>
              <a:t>Combined and intersecting activities for providers, patients, family, and community personnel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06B66A5-DCE3-7CFC-4290-F153D36DEB56}"/>
              </a:ext>
            </a:extLst>
          </p:cNvPr>
          <p:cNvSpPr txBox="1"/>
          <p:nvPr/>
        </p:nvSpPr>
        <p:spPr>
          <a:xfrm>
            <a:off x="9758575" y="2797957"/>
            <a:ext cx="1965870" cy="286232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dirty="0"/>
              <a:t>Fine grained formative and summative evaluation that establish individual and combined impact of CDS, awareness/alerts, education, and engagements of providers, patients, family, and community members on establishing risks and health status associated with three target areas (anxiety/stress, depression, and addiction)</a:t>
            </a:r>
          </a:p>
          <a:p>
            <a:endParaRPr lang="en-CA" sz="1200" dirty="0"/>
          </a:p>
          <a:p>
            <a:endParaRPr lang="en-CA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AAB6904-3834-6DA1-4A6E-5BBAA7E7CBEE}"/>
              </a:ext>
            </a:extLst>
          </p:cNvPr>
          <p:cNvSpPr txBox="1"/>
          <p:nvPr/>
        </p:nvSpPr>
        <p:spPr>
          <a:xfrm>
            <a:off x="291826" y="1945262"/>
            <a:ext cx="11421112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Multi-level Process for Risk Stratification and Monitoring, Interventions, and Evaluation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6BE7FC-E097-FB11-E5E5-7646092D9DE6}"/>
              </a:ext>
            </a:extLst>
          </p:cNvPr>
          <p:cNvSpPr txBox="1"/>
          <p:nvPr/>
        </p:nvSpPr>
        <p:spPr>
          <a:xfrm>
            <a:off x="191588" y="5510307"/>
            <a:ext cx="207917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800" dirty="0"/>
              <a:t>Data Aggregation</a:t>
            </a:r>
          </a:p>
          <a:p>
            <a:r>
              <a:rPr lang="en-CA" sz="1400" dirty="0"/>
              <a:t>Clinical and Social</a:t>
            </a:r>
          </a:p>
          <a:p>
            <a:r>
              <a:rPr lang="en-CA" sz="1400" dirty="0"/>
              <a:t>Determinants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FF11C54-E84F-ED72-6721-0747E432F57C}"/>
              </a:ext>
            </a:extLst>
          </p:cNvPr>
          <p:cNvSpPr txBox="1"/>
          <p:nvPr/>
        </p:nvSpPr>
        <p:spPr>
          <a:xfrm>
            <a:off x="2264227" y="5538203"/>
            <a:ext cx="32134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Phenotyping</a:t>
            </a:r>
          </a:p>
          <a:p>
            <a:r>
              <a:rPr lang="en-CA" sz="1400" dirty="0"/>
              <a:t>Feature Engineering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D8E24C4-426F-EE46-9F1C-7957D916F90D}"/>
              </a:ext>
            </a:extLst>
          </p:cNvPr>
          <p:cNvSpPr txBox="1"/>
          <p:nvPr/>
        </p:nvSpPr>
        <p:spPr>
          <a:xfrm>
            <a:off x="4306477" y="5555395"/>
            <a:ext cx="204207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Outcomes</a:t>
            </a:r>
          </a:p>
          <a:p>
            <a:r>
              <a:rPr lang="en-CA" sz="1400" dirty="0"/>
              <a:t>Stratification /</a:t>
            </a:r>
          </a:p>
          <a:p>
            <a:r>
              <a:rPr lang="en-CA" sz="1400" dirty="0"/>
              <a:t>Classification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5C4A373-F022-17B2-AE16-97F52F559693}"/>
              </a:ext>
            </a:extLst>
          </p:cNvPr>
          <p:cNvSpPr txBox="1"/>
          <p:nvPr/>
        </p:nvSpPr>
        <p:spPr>
          <a:xfrm>
            <a:off x="6951884" y="5611548"/>
            <a:ext cx="269312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Intervention &amp; </a:t>
            </a:r>
          </a:p>
          <a:p>
            <a:r>
              <a:rPr lang="en-CA" dirty="0"/>
              <a:t>Influence</a:t>
            </a:r>
          </a:p>
          <a:p>
            <a:r>
              <a:rPr lang="en-CA" sz="1400" dirty="0"/>
              <a:t>Alerts, awareness, </a:t>
            </a:r>
          </a:p>
          <a:p>
            <a:r>
              <a:rPr lang="en-CA" sz="1400" dirty="0"/>
              <a:t>Education and actions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B9FFEA3-A719-2150-91E7-4D55F2F748F3}"/>
              </a:ext>
            </a:extLst>
          </p:cNvPr>
          <p:cNvSpPr txBox="1"/>
          <p:nvPr/>
        </p:nvSpPr>
        <p:spPr>
          <a:xfrm>
            <a:off x="9645008" y="5645924"/>
            <a:ext cx="18876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2232850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92DC-60BC-9553-68D9-87E6FC9D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CA" sz="3200" u="sng" dirty="0">
                <a:latin typeface="Abadi" panose="020B0604020104020204" pitchFamily="34" charset="0"/>
              </a:rPr>
              <a:t>Operational Framework</a:t>
            </a:r>
            <a:r>
              <a:rPr lang="en-CA" sz="3200" dirty="0">
                <a:latin typeface="Abadi" panose="020B0604020104020204" pitchFamily="34" charset="0"/>
              </a:rPr>
              <a:t>: Shared Decision Making and Practical Robust Implementation and Sustainability Model</a:t>
            </a:r>
            <a:br>
              <a:rPr lang="en-CA" sz="3200" dirty="0">
                <a:latin typeface="Abadi" panose="020B0604020104020204" pitchFamily="34" charset="0"/>
              </a:rPr>
            </a:br>
            <a:r>
              <a:rPr lang="en-CA" sz="3200" dirty="0">
                <a:latin typeface="Abadi" panose="020B0604020104020204" pitchFamily="34" charset="0"/>
              </a:rPr>
              <a:t>(SDM-PRISM)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7086A9-8484-AC2C-1FFE-4805F5ACE879}"/>
              </a:ext>
            </a:extLst>
          </p:cNvPr>
          <p:cNvSpPr txBox="1"/>
          <p:nvPr/>
        </p:nvSpPr>
        <p:spPr>
          <a:xfrm>
            <a:off x="324649" y="2155081"/>
            <a:ext cx="1186735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Abadi" panose="020B0604020104020204" pitchFamily="34" charset="0"/>
              </a:rPr>
              <a:t>Drawing on the advances from implementation science, the CARE4Mind project will utilize a theoretical</a:t>
            </a:r>
          </a:p>
          <a:p>
            <a:r>
              <a:rPr lang="en-CA" dirty="0">
                <a:latin typeface="Abadi" panose="020B0604020104020204" pitchFamily="34" charset="0"/>
              </a:rPr>
              <a:t>framework which combines elements of the Shared Decision Making (SDM) and Practical Robust Implementation</a:t>
            </a:r>
          </a:p>
          <a:p>
            <a:r>
              <a:rPr lang="en-CA" dirty="0">
                <a:latin typeface="Abadi" panose="020B0604020104020204" pitchFamily="34" charset="0"/>
              </a:rPr>
              <a:t>and Sustainability Model (PRISM) – usually referred to as the SDM-PRISM model.  The creators of the latter two</a:t>
            </a:r>
          </a:p>
          <a:p>
            <a:r>
              <a:rPr lang="en-CA" dirty="0">
                <a:latin typeface="Abadi" panose="020B0604020104020204" pitchFamily="34" charset="0"/>
              </a:rPr>
              <a:t>models have shown that SDM when appropriately applied can empower patients,</a:t>
            </a:r>
          </a:p>
          <a:p>
            <a:r>
              <a:rPr lang="en-CA" dirty="0">
                <a:latin typeface="Abadi" panose="020B0604020104020204" pitchFamily="34" charset="0"/>
              </a:rPr>
              <a:t>expand their awareness, improve accuracy of risks associated with their conditions, influence positive change </a:t>
            </a:r>
          </a:p>
          <a:p>
            <a:r>
              <a:rPr lang="en-CA" dirty="0">
                <a:latin typeface="Abadi" panose="020B0604020104020204" pitchFamily="34" charset="0"/>
              </a:rPr>
              <a:t>in their behavior, and ultimately achieve improved patient reported outcomes.  Based on a growing body of </a:t>
            </a:r>
          </a:p>
          <a:p>
            <a:r>
              <a:rPr lang="en-CA" dirty="0">
                <a:latin typeface="Abadi" panose="020B0604020104020204" pitchFamily="34" charset="0"/>
              </a:rPr>
              <a:t>evidence they demonstrated also that the PRISM portion of the model: 1) can ensure the appropriate</a:t>
            </a:r>
          </a:p>
          <a:p>
            <a:r>
              <a:rPr lang="en-CA" dirty="0">
                <a:latin typeface="Abadi" panose="020B0604020104020204" pitchFamily="34" charset="0"/>
              </a:rPr>
              <a:t>interventions as related to established evidence (i.e., fidelity of interventions) and 2) allows the adaptation of the</a:t>
            </a:r>
          </a:p>
          <a:p>
            <a:r>
              <a:rPr lang="en-CA" dirty="0">
                <a:latin typeface="Abadi" panose="020B0604020104020204" pitchFamily="34" charset="0"/>
              </a:rPr>
              <a:t>intervention to suit each local setting, available resources, and most importantly individual patient needs.  When </a:t>
            </a:r>
          </a:p>
          <a:p>
            <a:r>
              <a:rPr lang="en-CA" dirty="0">
                <a:latin typeface="Abadi" panose="020B0604020104020204" pitchFamily="34" charset="0"/>
              </a:rPr>
              <a:t>jointly followed, SDM-PRISM, can not only ensure efficacy but can engender a closer focus on measurement of </a:t>
            </a:r>
          </a:p>
          <a:p>
            <a:r>
              <a:rPr lang="en-CA" dirty="0">
                <a:latin typeface="Abadi" panose="020B0604020104020204" pitchFamily="34" charset="0"/>
              </a:rPr>
              <a:t>outcomes, achieve desired outcomes and reach scalability, and ultimately ensure dissemination and sustainability.     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85B0CE-6E33-BAEF-8844-A9D350A9F57F}"/>
              </a:ext>
            </a:extLst>
          </p:cNvPr>
          <p:cNvSpPr txBox="1"/>
          <p:nvPr/>
        </p:nvSpPr>
        <p:spPr>
          <a:xfrm>
            <a:off x="2748547" y="5702775"/>
            <a:ext cx="60960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A. S. L. Tan et al., “Designing Shared Decision-Making Interventions for Dissemination and Sustainment: Can Implementation Science Help Translate Shared Decision Making Into Routine Practice?,” MDM Policy &amp; Practice, vol. 3, no. 2, p. 238146831880850, Jul. 2018, </a:t>
            </a:r>
            <a:r>
              <a:rPr lang="en-US" sz="1100" dirty="0" err="1"/>
              <a:t>doi</a:t>
            </a:r>
            <a:r>
              <a:rPr lang="en-US" sz="1100" dirty="0"/>
              <a:t>: 10.1177/2381468318808503.</a:t>
            </a:r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723243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92DC-60BC-9553-68D9-87E6FC9D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>
                <a:latin typeface="Abadi" panose="020B0604020104020204" pitchFamily="34" charset="0"/>
              </a:rPr>
              <a:t>Shared Decision Making and Practical Robust Implementation and Sustainability Model</a:t>
            </a:r>
            <a:br>
              <a:rPr lang="en-CA" dirty="0">
                <a:latin typeface="Abadi" panose="020B0604020104020204" pitchFamily="34" charset="0"/>
              </a:rPr>
            </a:br>
            <a:r>
              <a:rPr lang="en-CA" dirty="0">
                <a:latin typeface="Abadi" panose="020B0604020104020204" pitchFamily="34" charset="0"/>
              </a:rPr>
              <a:t>(SDM-PRISM)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4480BC-A6EE-28F0-BEA9-4DBD650ED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742" y="1905318"/>
            <a:ext cx="7211264" cy="465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663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3471</TotalTime>
  <Words>867</Words>
  <Application>Microsoft Office PowerPoint</Application>
  <PresentationFormat>Widescreen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Abadi</vt:lpstr>
      <vt:lpstr>Arial</vt:lpstr>
      <vt:lpstr>Arial Rounded MT Bold</vt:lpstr>
      <vt:lpstr>Calibri</vt:lpstr>
      <vt:lpstr>Calibri Light</vt:lpstr>
      <vt:lpstr>Office Theme</vt:lpstr>
      <vt:lpstr>CARE4Mind Conceptual Frameworks</vt:lpstr>
      <vt:lpstr>Data and AI for Care: Need to be Multi-faceted and Multi-layered</vt:lpstr>
      <vt:lpstr>Two Conceptual Frameworks: Systems level and Operational (services) level</vt:lpstr>
      <vt:lpstr>A Multi-layered View of Mental Health Contexts</vt:lpstr>
      <vt:lpstr>Multi-layered View of Healthcare Data</vt:lpstr>
      <vt:lpstr>Systems Framework: From multi-layered contexts to multi-faceted data and AI systems</vt:lpstr>
      <vt:lpstr>Systems Framework: Multi-faceted Data and AI</vt:lpstr>
      <vt:lpstr>Operational Framework: Shared Decision Making and Practical Robust Implementation and Sustainability Model (SDM-PRISM)</vt:lpstr>
      <vt:lpstr>Shared Decision Making and Practical Robust Implementation and Sustainability Model (SDM-PRISM)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Javed Mostafa</dc:creator>
  <cp:lastModifiedBy>Javed Mostafa</cp:lastModifiedBy>
  <cp:revision>17</cp:revision>
  <dcterms:created xsi:type="dcterms:W3CDTF">2023-10-29T11:02:27Z</dcterms:created>
  <dcterms:modified xsi:type="dcterms:W3CDTF">2023-11-06T01:37:06Z</dcterms:modified>
</cp:coreProperties>
</file>